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5"/>
  </p:sldMasterIdLst>
  <p:notesMasterIdLst>
    <p:notesMasterId r:id="rId22"/>
  </p:notes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2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5143500" type="screen16x9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9">
          <p15:clr>
            <a:srgbClr val="A4A3A4"/>
          </p15:clr>
        </p15:guide>
        <p15:guide id="2" pos="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5697"/>
    <a:srgbClr val="83C55B"/>
    <a:srgbClr val="0070C0"/>
    <a:srgbClr val="000000"/>
    <a:srgbClr val="D0E6CF"/>
    <a:srgbClr val="0096C8"/>
    <a:srgbClr val="0092D4"/>
    <a:srgbClr val="00A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45" autoAdjust="0"/>
    <p:restoredTop sz="92842" autoAdjust="0"/>
  </p:normalViewPr>
  <p:slideViewPr>
    <p:cSldViewPr snapToGrid="0" showGuides="1">
      <p:cViewPr varScale="1">
        <p:scale>
          <a:sx n="88" d="100"/>
          <a:sy n="88" d="100"/>
        </p:scale>
        <p:origin x="452" y="64"/>
      </p:cViewPr>
      <p:guideLst>
        <p:guide orient="horz" pos="2749"/>
        <p:guide pos="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5F691-4DA6-4E7E-88E0-0B0E5F6DDD4C}" type="datetimeFigureOut">
              <a:rPr lang="sv-SE" smtClean="0"/>
              <a:t>2024-06-05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CB7F7-2DE7-442F-B621-87F2D8E04F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74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5C9B8-2665-4255-AE31-BF32BE4BF2FB}" type="datetimeFigureOut">
              <a:rPr lang="sv-SE" smtClean="0"/>
              <a:t>2024-06-05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3FFD-C9E5-43E4-93CA-03C46D277B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522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48119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0392243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96980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4135546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213713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53263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68623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5C9B8-2665-4255-AE31-BF32BE4BF2FB}" type="datetimeFigureOut">
              <a:rPr lang="sv-SE" smtClean="0"/>
              <a:t>2024-06-05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3FFD-C9E5-43E4-93CA-03C46D277B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130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475270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36781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499019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410091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42331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38790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88664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78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  <p:hf sldNum="0" hd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elltklinisktkunskapsstod.se/Norrbotten/kunskapsstod/kliniska-kunskapsstod/hypermobilitetsspektrumstorning/?selectionCode=profession_primarvar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/>
              <a:t>Introduktion till undersökning av rörelseapparaten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v-SE" dirty="0"/>
              <a:t>Jonathan </a:t>
            </a:r>
            <a:r>
              <a:rPr lang="sv-SE" dirty="0" err="1"/>
              <a:t>Frankfeldt</a:t>
            </a:r>
            <a:endParaRPr lang="sv-SE" dirty="0"/>
          </a:p>
          <a:p>
            <a:pPr algn="ctr"/>
            <a:r>
              <a:rPr lang="sv-SE" dirty="0"/>
              <a:t> Leg. Fysioterapeut</a:t>
            </a:r>
          </a:p>
        </p:txBody>
      </p:sp>
    </p:spTree>
    <p:extLst>
      <p:ext uri="{BB962C8B-B14F-4D97-AF65-F5344CB8AC3E}">
        <p14:creationId xmlns:p14="http://schemas.microsoft.com/office/powerpoint/2010/main" val="106228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Kontraktil &amp; icke-kontraktil vävnad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</p:nvPr>
        </p:nvGraphicFramePr>
        <p:xfrm>
          <a:off x="508000" y="1620838"/>
          <a:ext cx="6447234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3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Kontraktil</a:t>
                      </a:r>
                      <a:r>
                        <a:rPr lang="sv-SE" sz="1400" baseline="0" dirty="0"/>
                        <a:t> vävnad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Icke</a:t>
                      </a:r>
                      <a:r>
                        <a:rPr lang="sv-SE" sz="1400" baseline="0" dirty="0"/>
                        <a:t> kontraktil vävnad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Muskel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Ledskapsel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Sena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Ligament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Ben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Nerv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263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Ledrörlighet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Loose-packed</a:t>
            </a:r>
            <a:r>
              <a:rPr lang="sv-SE" dirty="0"/>
              <a:t> position </a:t>
            </a:r>
          </a:p>
          <a:p>
            <a:pPr lvl="1"/>
            <a:r>
              <a:rPr lang="sv-SE" dirty="0"/>
              <a:t>Den position då ledens icke-kontraktila vävnader tillåter mest rörlighet, ledens </a:t>
            </a:r>
            <a:r>
              <a:rPr lang="sv-SE" dirty="0" err="1"/>
              <a:t>viloväge</a:t>
            </a:r>
            <a:r>
              <a:rPr lang="sv-SE" dirty="0"/>
              <a:t>. </a:t>
            </a:r>
          </a:p>
          <a:p>
            <a:pPr lvl="1"/>
            <a:r>
              <a:rPr lang="sv-SE" dirty="0"/>
              <a:t>Leden tillåter störst ”joint-play”</a:t>
            </a:r>
          </a:p>
          <a:p>
            <a:pPr lvl="1"/>
            <a:r>
              <a:rPr lang="sv-SE" dirty="0"/>
              <a:t>Individuella skillnader </a:t>
            </a:r>
          </a:p>
          <a:p>
            <a:pPr marL="342900" lvl="1" indent="0">
              <a:buNone/>
            </a:pPr>
            <a:endParaRPr lang="sv-SE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859502" y="3485424"/>
          <a:ext cx="6096000" cy="84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Höft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Flex</a:t>
                      </a:r>
                      <a:r>
                        <a:rPr lang="sv-SE" sz="1400" dirty="0"/>
                        <a:t> 30°</a:t>
                      </a:r>
                      <a:r>
                        <a:rPr lang="sv-SE" sz="1400" baseline="0" dirty="0"/>
                        <a:t> + </a:t>
                      </a:r>
                      <a:r>
                        <a:rPr lang="sv-SE" sz="1400" baseline="0" dirty="0" err="1"/>
                        <a:t>abd</a:t>
                      </a:r>
                      <a:r>
                        <a:rPr lang="sv-SE" sz="1400" baseline="0" dirty="0"/>
                        <a:t> 30° + lätt </a:t>
                      </a:r>
                      <a:r>
                        <a:rPr lang="sv-SE" sz="1400" baseline="0" dirty="0" err="1"/>
                        <a:t>utrot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Knä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Flex</a:t>
                      </a:r>
                      <a:r>
                        <a:rPr lang="sv-SE" sz="1400" baseline="0" dirty="0"/>
                        <a:t> 20°-30°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Axel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Abd</a:t>
                      </a:r>
                      <a:r>
                        <a:rPr lang="sv-SE" sz="1400" baseline="0" dirty="0"/>
                        <a:t> 55°+ horisontell </a:t>
                      </a:r>
                      <a:r>
                        <a:rPr lang="sv-SE" sz="1400" baseline="0" dirty="0" err="1"/>
                        <a:t>add</a:t>
                      </a:r>
                      <a:r>
                        <a:rPr lang="sv-SE" sz="1400" baseline="0" dirty="0"/>
                        <a:t> 30° + </a:t>
                      </a:r>
                      <a:r>
                        <a:rPr lang="sv-SE" sz="1400" baseline="0" dirty="0" err="1"/>
                        <a:t>inrot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734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Ledrörlighet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Closed-packed</a:t>
            </a:r>
            <a:r>
              <a:rPr lang="sv-SE" dirty="0"/>
              <a:t> position</a:t>
            </a:r>
          </a:p>
          <a:p>
            <a:pPr lvl="1"/>
            <a:r>
              <a:rPr lang="sv-SE" dirty="0"/>
              <a:t>Ledens icke-kontraktila vävnader är maximalt ”uppspända” och leden är som mest kongruent. </a:t>
            </a:r>
          </a:p>
          <a:p>
            <a:pPr lvl="1"/>
            <a:r>
              <a:rPr lang="sv-SE" dirty="0"/>
              <a:t>Ger en stabil led. 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859502" y="3165384"/>
          <a:ext cx="6096000" cy="84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Höft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Ext</a:t>
                      </a:r>
                      <a:r>
                        <a:rPr lang="sv-SE" sz="1400" dirty="0"/>
                        <a:t> +</a:t>
                      </a:r>
                      <a:r>
                        <a:rPr lang="sv-SE" sz="1400" baseline="0" dirty="0"/>
                        <a:t> </a:t>
                      </a:r>
                      <a:r>
                        <a:rPr lang="sv-SE" sz="1400" baseline="0" dirty="0" err="1"/>
                        <a:t>inrot</a:t>
                      </a:r>
                      <a:r>
                        <a:rPr lang="sv-SE" sz="1400" baseline="0" dirty="0"/>
                        <a:t> + </a:t>
                      </a:r>
                      <a:r>
                        <a:rPr lang="sv-SE" sz="1400" baseline="0" dirty="0" err="1"/>
                        <a:t>abd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Knä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Max </a:t>
                      </a:r>
                      <a:r>
                        <a:rPr lang="sv-SE" sz="1400" dirty="0" err="1"/>
                        <a:t>ext</a:t>
                      </a:r>
                      <a:r>
                        <a:rPr lang="sv-SE" sz="1400" dirty="0"/>
                        <a:t> + </a:t>
                      </a:r>
                      <a:r>
                        <a:rPr lang="sv-SE" sz="1400" dirty="0" err="1"/>
                        <a:t>utrot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Axel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Max</a:t>
                      </a:r>
                      <a:r>
                        <a:rPr lang="sv-SE" sz="1400" baseline="0" dirty="0"/>
                        <a:t> </a:t>
                      </a:r>
                      <a:r>
                        <a:rPr lang="sv-SE" sz="1400" baseline="0" dirty="0" err="1"/>
                        <a:t>abd</a:t>
                      </a:r>
                      <a:r>
                        <a:rPr lang="sv-SE" sz="1400" baseline="0" dirty="0"/>
                        <a:t> + </a:t>
                      </a:r>
                      <a:r>
                        <a:rPr lang="sv-SE" sz="1400" baseline="0" dirty="0" err="1"/>
                        <a:t>utrot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631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Ledrörlighet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Kapsulärt mönster</a:t>
            </a:r>
          </a:p>
          <a:p>
            <a:pPr lvl="1"/>
            <a:r>
              <a:rPr lang="sv-SE" dirty="0"/>
              <a:t>Vi har tagit ut full passiv rörlighet i samtliga rörelseplan, och rörelseinskränkningen är störst i de plan där ledkapseln är som mest uttänjd och följer ett specifikt mönster för alla leder. </a:t>
            </a:r>
          </a:p>
          <a:p>
            <a:pPr lvl="1"/>
            <a:r>
              <a:rPr lang="sv-SE" dirty="0"/>
              <a:t>En indikation på intra-</a:t>
            </a:r>
            <a:r>
              <a:rPr lang="sv-SE" dirty="0" err="1"/>
              <a:t>artikulär</a:t>
            </a:r>
            <a:r>
              <a:rPr lang="sv-SE" dirty="0"/>
              <a:t> påverkan.</a:t>
            </a:r>
          </a:p>
          <a:p>
            <a:pPr lvl="2"/>
            <a:r>
              <a:rPr lang="sv-SE" dirty="0"/>
              <a:t>Artros? </a:t>
            </a:r>
            <a:r>
              <a:rPr lang="sv-SE" dirty="0" err="1"/>
              <a:t>Capsulit</a:t>
            </a:r>
            <a:r>
              <a:rPr lang="sv-SE" dirty="0"/>
              <a:t>? Artrit? 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859502" y="3384893"/>
          <a:ext cx="609600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sv-SE" sz="1400" dirty="0"/>
                        <a:t>Axel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>
                          <a:sym typeface="Wingdings" panose="05000000000000000000" pitchFamily="2" charset="2"/>
                        </a:rPr>
                        <a:t>Utrot</a:t>
                      </a:r>
                      <a:r>
                        <a:rPr lang="sv-SE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sv-SE" sz="1400" dirty="0" err="1">
                          <a:sym typeface="Wingdings" panose="05000000000000000000" pitchFamily="2" charset="2"/>
                        </a:rPr>
                        <a:t>Abd</a:t>
                      </a:r>
                      <a:r>
                        <a:rPr lang="sv-SE" sz="1400" dirty="0"/>
                        <a:t> </a:t>
                      </a:r>
                      <a:r>
                        <a:rPr lang="sv-SE" sz="1400" baseline="0" dirty="0">
                          <a:sym typeface="Wingdings" panose="05000000000000000000" pitchFamily="2" charset="2"/>
                        </a:rPr>
                        <a:t> Introt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sv-SE" sz="1400" dirty="0"/>
                        <a:t>Höft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Flex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Inrot</a:t>
                      </a:r>
                      <a:r>
                        <a:rPr lang="sv-SE" sz="1400" baseline="0" dirty="0"/>
                        <a:t> </a:t>
                      </a:r>
                      <a:r>
                        <a:rPr lang="sv-SE" sz="1400" baseline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sv-SE" sz="1400" baseline="0" dirty="0" err="1">
                          <a:sym typeface="Wingdings" panose="05000000000000000000" pitchFamily="2" charset="2"/>
                        </a:rPr>
                        <a:t>Abd</a:t>
                      </a:r>
                      <a:endParaRPr lang="sv-SE" sz="1400" dirty="0"/>
                    </a:p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sv-SE" sz="1400" dirty="0"/>
                        <a:t>Knä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Flex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sv-SE" sz="1400" dirty="0" err="1">
                          <a:sym typeface="Wingdings" panose="05000000000000000000" pitchFamily="2" charset="2"/>
                        </a:rPr>
                        <a:t>Ext</a:t>
                      </a:r>
                      <a:endParaRPr lang="sv-SE" sz="1400" dirty="0"/>
                    </a:p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64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Ledrörlighet</a:t>
            </a:r>
            <a:br>
              <a:rPr lang="sv-SE" dirty="0"/>
            </a:br>
            <a:r>
              <a:rPr lang="sv-SE" dirty="0"/>
              <a:t>”End-</a:t>
            </a:r>
            <a:r>
              <a:rPr lang="sv-SE" dirty="0" err="1"/>
              <a:t>feel</a:t>
            </a:r>
            <a:r>
              <a:rPr lang="sv-SE" dirty="0"/>
              <a:t>”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7713" y="1624075"/>
            <a:ext cx="2975162" cy="2910580"/>
          </a:xfrm>
        </p:spPr>
        <p:txBody>
          <a:bodyPr/>
          <a:lstStyle/>
          <a:p>
            <a:r>
              <a:rPr lang="sv-SE" dirty="0"/>
              <a:t>I slutet av en passiv rörlighet finns en variation av stoppet i kvalitén av rörlighet. </a:t>
            </a:r>
          </a:p>
          <a:p>
            <a:r>
              <a:rPr lang="sv-SE" dirty="0"/>
              <a:t>Ett mjukt stopp i en vanligtvis hård end-</a:t>
            </a:r>
            <a:r>
              <a:rPr lang="sv-SE" dirty="0" err="1"/>
              <a:t>feel</a:t>
            </a:r>
            <a:r>
              <a:rPr lang="sv-SE" dirty="0"/>
              <a:t> indikerar vad? </a:t>
            </a:r>
          </a:p>
          <a:p>
            <a:r>
              <a:rPr lang="sv-SE" dirty="0"/>
              <a:t>”Tomt” end-</a:t>
            </a:r>
            <a:r>
              <a:rPr lang="sv-SE" dirty="0" err="1"/>
              <a:t>feel</a:t>
            </a:r>
            <a:r>
              <a:rPr lang="sv-SE" dirty="0"/>
              <a:t>: smärtstopp innan aktuella </a:t>
            </a:r>
            <a:r>
              <a:rPr lang="sv-SE" dirty="0" err="1"/>
              <a:t>ytterläge</a:t>
            </a:r>
            <a:r>
              <a:rPr lang="sv-SE" dirty="0"/>
              <a:t>. Inflammation? Fri kropp/fraktur?   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3541533" y="2041447"/>
          <a:ext cx="3804468" cy="2493209"/>
        </p:xfrm>
        <a:graphic>
          <a:graphicData uri="http://schemas.openxmlformats.org/drawingml/2006/table">
            <a:tbl>
              <a:tblPr/>
              <a:tblGrid>
                <a:gridCol w="1268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033">
                <a:tc>
                  <a:txBody>
                    <a:bodyPr/>
                    <a:lstStyle/>
                    <a:p>
                      <a:r>
                        <a:rPr lang="sv-SE" sz="600" b="1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End-</a:t>
                      </a:r>
                      <a:r>
                        <a:rPr lang="sv-SE" sz="600" b="1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Feel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1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Structure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1" i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Examples</a:t>
                      </a:r>
                      <a:endParaRPr lang="sv-SE" sz="60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02">
                <a:tc>
                  <a:txBody>
                    <a:bodyPr/>
                    <a:lstStyle/>
                    <a:p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Soft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Soft </a:t>
                      </a:r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tissue</a:t>
                      </a:r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 approximation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Knee flexion (contact between soft tissue of posterior leg and posterior thigh)</a:t>
                      </a:r>
                      <a:endParaRPr lang="en-US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257">
                <a:tc>
                  <a:txBody>
                    <a:bodyPr/>
                    <a:lstStyle/>
                    <a:p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Hard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Bone </a:t>
                      </a:r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contacting</a:t>
                      </a:r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 </a:t>
                      </a:r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bone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i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Elbow extension (contact between the olecranon process of the ulna and the</a:t>
                      </a:r>
                      <a:endParaRPr lang="en-US" sz="600">
                        <a:effectLst/>
                      </a:endParaRPr>
                    </a:p>
                    <a:p>
                      <a:r>
                        <a:rPr lang="en-US" sz="600" b="0" i="0">
                          <a:solidFill>
                            <a:srgbClr val="020621"/>
                          </a:solidFill>
                          <a:effectLst/>
                          <a:latin typeface="f37-ginger-light"/>
                        </a:rPr>
                        <a:t>olecranon fossa of the humerus</a:t>
                      </a:r>
                      <a:endParaRPr lang="en-US" sz="60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702">
                <a:tc>
                  <a:txBody>
                    <a:bodyPr/>
                    <a:lstStyle/>
                    <a:p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Firm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Muscular</a:t>
                      </a:r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 stretch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i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Hip flexion with the knee straight (passive elastic tension of hamstring muscles</a:t>
                      </a:r>
                      <a:endParaRPr lang="en-US" sz="60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479">
                <a:tc>
                  <a:txBody>
                    <a:bodyPr/>
                    <a:lstStyle/>
                    <a:p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Capsular</a:t>
                      </a:r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 stretch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i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Extension of metacarpophalangeal joints of fingers (tension in the anterior</a:t>
                      </a:r>
                      <a:endParaRPr lang="en-US" sz="600">
                        <a:effectLst/>
                      </a:endParaRPr>
                    </a:p>
                    <a:p>
                      <a:r>
                        <a:rPr lang="en-US" sz="600" b="0" i="0">
                          <a:solidFill>
                            <a:srgbClr val="020621"/>
                          </a:solidFill>
                          <a:effectLst/>
                          <a:latin typeface="f37-ginger-light"/>
                        </a:rPr>
                        <a:t>capsule)</a:t>
                      </a:r>
                      <a:endParaRPr lang="en-US" sz="60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035">
                <a:tc>
                  <a:txBody>
                    <a:bodyPr/>
                    <a:lstStyle/>
                    <a:p>
                      <a:endParaRPr lang="sv-SE" sz="60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600" b="0" i="0" dirty="0" err="1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Ligamentous</a:t>
                      </a:r>
                      <a:r>
                        <a:rPr lang="sv-SE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 stretch</a:t>
                      </a:r>
                      <a:endParaRPr lang="sv-SE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0" i="0" dirty="0">
                          <a:solidFill>
                            <a:srgbClr val="222222"/>
                          </a:solidFill>
                          <a:effectLst/>
                          <a:latin typeface="f37-ginger-light"/>
                        </a:rPr>
                        <a:t>Forearm supination (tension in the palmar radioulnar ligament of the inferior</a:t>
                      </a:r>
                      <a:endParaRPr lang="en-US" sz="600" dirty="0">
                        <a:effectLst/>
                      </a:endParaRPr>
                    </a:p>
                    <a:p>
                      <a:r>
                        <a:rPr lang="en-US" sz="600" b="0" i="0" dirty="0">
                          <a:solidFill>
                            <a:srgbClr val="020621"/>
                          </a:solidFill>
                          <a:effectLst/>
                          <a:latin typeface="f37-ginger-light"/>
                        </a:rPr>
                        <a:t>radioulnar joint, interosseous membrane, oblique cord)</a:t>
                      </a:r>
                      <a:endParaRPr lang="en-US" sz="600" dirty="0">
                        <a:effectLst/>
                      </a:endParaRPr>
                    </a:p>
                  </a:txBody>
                  <a:tcPr marL="28592" marR="28592" marT="14297" marB="1429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5708469" y="4650377"/>
            <a:ext cx="1800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50" dirty="0"/>
              <a:t>Källa: </a:t>
            </a:r>
            <a:r>
              <a:rPr lang="en-US" sz="450" dirty="0"/>
              <a:t>Susan </a:t>
            </a:r>
            <a:r>
              <a:rPr lang="en-US" sz="450" dirty="0" err="1"/>
              <a:t>B.O'Sullivan</a:t>
            </a:r>
            <a:r>
              <a:rPr lang="en-US" sz="450" dirty="0"/>
              <a:t>, Thomas J. Schmitz, George D. </a:t>
            </a:r>
            <a:r>
              <a:rPr lang="en-US" sz="450" dirty="0" err="1"/>
              <a:t>Fulk</a:t>
            </a:r>
            <a:r>
              <a:rPr lang="en-US" sz="450" dirty="0"/>
              <a:t>. Physical Rehabilitation. 6th edition. F. A. Davis Company. 2014.</a:t>
            </a:r>
            <a:endParaRPr lang="sv-SE" sz="450" dirty="0"/>
          </a:p>
        </p:txBody>
      </p:sp>
    </p:spTree>
    <p:extLst>
      <p:ext uri="{BB962C8B-B14F-4D97-AF65-F5344CB8AC3E}">
        <p14:creationId xmlns:p14="http://schemas.microsoft.com/office/powerpoint/2010/main" val="204840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Nervrörlighet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Neurologisk screening</a:t>
            </a:r>
          </a:p>
          <a:p>
            <a:pPr lvl="1"/>
            <a:r>
              <a:rPr lang="sv-SE" dirty="0"/>
              <a:t>Perifer / central</a:t>
            </a:r>
          </a:p>
          <a:p>
            <a:r>
              <a:rPr lang="sv-SE" dirty="0"/>
              <a:t>Nervsträckstest</a:t>
            </a:r>
          </a:p>
          <a:p>
            <a:pPr lvl="1"/>
            <a:r>
              <a:rPr lang="sv-SE" dirty="0"/>
              <a:t>SLR, Slump, </a:t>
            </a:r>
            <a:r>
              <a:rPr lang="sv-SE" dirty="0" err="1"/>
              <a:t>foramen</a:t>
            </a:r>
            <a:r>
              <a:rPr lang="sv-SE" dirty="0"/>
              <a:t> kompression</a:t>
            </a:r>
          </a:p>
          <a:p>
            <a:pPr lvl="1"/>
            <a:r>
              <a:rPr lang="sv-SE" dirty="0"/>
              <a:t>När undersöker vi nervsträckstest och när låter vi bli?</a:t>
            </a:r>
          </a:p>
        </p:txBody>
      </p:sp>
    </p:spTree>
    <p:extLst>
      <p:ext uri="{BB962C8B-B14F-4D97-AF65-F5344CB8AC3E}">
        <p14:creationId xmlns:p14="http://schemas.microsoft.com/office/powerpoint/2010/main" val="3054424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Muskelfunktion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Muskelstyrka</a:t>
            </a:r>
          </a:p>
          <a:p>
            <a:pPr lvl="1"/>
            <a:r>
              <a:rPr lang="sv-SE" dirty="0"/>
              <a:t>Dynamisk</a:t>
            </a:r>
          </a:p>
          <a:p>
            <a:pPr lvl="1"/>
            <a:r>
              <a:rPr lang="sv-SE" dirty="0"/>
              <a:t>Isometrisk – utgår från anatomisk grundställning </a:t>
            </a:r>
          </a:p>
          <a:p>
            <a:r>
              <a:rPr lang="sv-SE" dirty="0"/>
              <a:t>Töjbarhet</a:t>
            </a:r>
          </a:p>
          <a:p>
            <a:pPr lvl="1"/>
            <a:r>
              <a:rPr lang="sv-SE" dirty="0"/>
              <a:t>Smärta, längd och end-</a:t>
            </a:r>
            <a:r>
              <a:rPr lang="sv-SE" dirty="0" err="1"/>
              <a:t>feel</a:t>
            </a: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091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Innehåll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Anamnes</a:t>
            </a:r>
          </a:p>
          <a:p>
            <a:r>
              <a:rPr lang="sv-SE" dirty="0"/>
              <a:t>Inspektion/funktionella test</a:t>
            </a:r>
          </a:p>
          <a:p>
            <a:r>
              <a:rPr lang="sv-SE" dirty="0"/>
              <a:t>Ledrörlighet</a:t>
            </a:r>
          </a:p>
          <a:p>
            <a:r>
              <a:rPr lang="sv-SE" dirty="0"/>
              <a:t>Nervrörlighet</a:t>
            </a:r>
          </a:p>
          <a:p>
            <a:r>
              <a:rPr lang="sv-SE" dirty="0"/>
              <a:t>Muskelrörlighet</a:t>
            </a:r>
          </a:p>
          <a:p>
            <a:pPr marL="3429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marL="3429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579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Undersökningsschema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</a:p>
        </p:txBody>
      </p:sp>
      <p:sp>
        <p:nvSpPr>
          <p:cNvPr id="4" name="Ellips 3"/>
          <p:cNvSpPr/>
          <p:nvPr/>
        </p:nvSpPr>
        <p:spPr>
          <a:xfrm>
            <a:off x="2659802" y="1620442"/>
            <a:ext cx="2143898" cy="5481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ANAMNES</a:t>
            </a:r>
          </a:p>
        </p:txBody>
      </p:sp>
      <p:sp>
        <p:nvSpPr>
          <p:cNvPr id="10" name="Ellips 9"/>
          <p:cNvSpPr/>
          <p:nvPr/>
        </p:nvSpPr>
        <p:spPr>
          <a:xfrm>
            <a:off x="2287550" y="2224321"/>
            <a:ext cx="2888402" cy="4046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INSPEKTION / FUNKTIONELLA TEST</a:t>
            </a:r>
          </a:p>
        </p:txBody>
      </p:sp>
      <p:sp>
        <p:nvSpPr>
          <p:cNvPr id="11" name="Ellips 10"/>
          <p:cNvSpPr/>
          <p:nvPr/>
        </p:nvSpPr>
        <p:spPr>
          <a:xfrm>
            <a:off x="2659801" y="2684715"/>
            <a:ext cx="2143898" cy="5481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350" dirty="0"/>
              <a:t>RÖRLIGHET</a:t>
            </a:r>
          </a:p>
        </p:txBody>
      </p:sp>
      <p:sp>
        <p:nvSpPr>
          <p:cNvPr id="15" name="Ellips 14"/>
          <p:cNvSpPr/>
          <p:nvPr/>
        </p:nvSpPr>
        <p:spPr>
          <a:xfrm>
            <a:off x="5166664" y="2776511"/>
            <a:ext cx="1425872" cy="36457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Led</a:t>
            </a:r>
          </a:p>
        </p:txBody>
      </p:sp>
      <p:sp>
        <p:nvSpPr>
          <p:cNvPr id="16" name="Ellips 15"/>
          <p:cNvSpPr/>
          <p:nvPr/>
        </p:nvSpPr>
        <p:spPr>
          <a:xfrm>
            <a:off x="4637549" y="3313730"/>
            <a:ext cx="1425872" cy="36457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Nerv</a:t>
            </a:r>
          </a:p>
        </p:txBody>
      </p:sp>
      <p:sp>
        <p:nvSpPr>
          <p:cNvPr id="17" name="Ellips 16"/>
          <p:cNvSpPr/>
          <p:nvPr/>
        </p:nvSpPr>
        <p:spPr>
          <a:xfrm>
            <a:off x="1032466" y="2776511"/>
            <a:ext cx="1425872" cy="36457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 dirty="0"/>
              <a:t>Muskelfunktion</a:t>
            </a:r>
          </a:p>
        </p:txBody>
      </p:sp>
      <p:sp>
        <p:nvSpPr>
          <p:cNvPr id="19" name="Ellips 18"/>
          <p:cNvSpPr/>
          <p:nvPr/>
        </p:nvSpPr>
        <p:spPr>
          <a:xfrm>
            <a:off x="2287550" y="3759155"/>
            <a:ext cx="2888402" cy="40468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SPECIFIKA TEST</a:t>
            </a:r>
          </a:p>
        </p:txBody>
      </p:sp>
      <p:sp>
        <p:nvSpPr>
          <p:cNvPr id="20" name="Ellips 19"/>
          <p:cNvSpPr/>
          <p:nvPr/>
        </p:nvSpPr>
        <p:spPr>
          <a:xfrm>
            <a:off x="2659802" y="4182507"/>
            <a:ext cx="2197953" cy="3079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PALPATION</a:t>
            </a:r>
          </a:p>
        </p:txBody>
      </p:sp>
      <p:cxnSp>
        <p:nvCxnSpPr>
          <p:cNvPr id="24" name="Rak pil 23"/>
          <p:cNvCxnSpPr>
            <a:stCxn id="4" idx="4"/>
            <a:endCxn id="10" idx="0"/>
          </p:cNvCxnSpPr>
          <p:nvPr/>
        </p:nvCxnSpPr>
        <p:spPr>
          <a:xfrm>
            <a:off x="3731751" y="2168611"/>
            <a:ext cx="0" cy="55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 25"/>
          <p:cNvCxnSpPr>
            <a:stCxn id="10" idx="4"/>
            <a:endCxn id="11" idx="0"/>
          </p:cNvCxnSpPr>
          <p:nvPr/>
        </p:nvCxnSpPr>
        <p:spPr>
          <a:xfrm flipH="1">
            <a:off x="3731751" y="2629005"/>
            <a:ext cx="1" cy="55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 27"/>
          <p:cNvCxnSpPr>
            <a:stCxn id="11" idx="2"/>
            <a:endCxn id="17" idx="6"/>
          </p:cNvCxnSpPr>
          <p:nvPr/>
        </p:nvCxnSpPr>
        <p:spPr>
          <a:xfrm flipH="1">
            <a:off x="2458338" y="2958800"/>
            <a:ext cx="2014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pil 29"/>
          <p:cNvCxnSpPr>
            <a:stCxn id="11" idx="6"/>
            <a:endCxn id="15" idx="2"/>
          </p:cNvCxnSpPr>
          <p:nvPr/>
        </p:nvCxnSpPr>
        <p:spPr>
          <a:xfrm>
            <a:off x="4803699" y="2958800"/>
            <a:ext cx="362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pil 31"/>
          <p:cNvCxnSpPr>
            <a:stCxn id="11" idx="5"/>
            <a:endCxn id="16" idx="1"/>
          </p:cNvCxnSpPr>
          <p:nvPr/>
        </p:nvCxnSpPr>
        <p:spPr>
          <a:xfrm>
            <a:off x="4489733" y="3152606"/>
            <a:ext cx="356631" cy="214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pil 33"/>
          <p:cNvCxnSpPr>
            <a:stCxn id="11" idx="4"/>
          </p:cNvCxnSpPr>
          <p:nvPr/>
        </p:nvCxnSpPr>
        <p:spPr>
          <a:xfrm>
            <a:off x="3731750" y="3232884"/>
            <a:ext cx="0" cy="507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26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Anamnes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Patientens historia berättar 80% av gångerna vilken diagnos de har. Resultatet blir nöjdare patienter, snabbare diagnosticering och bättre </a:t>
            </a:r>
            <a:r>
              <a:rPr lang="sv-SE" dirty="0" err="1"/>
              <a:t>compliance</a:t>
            </a:r>
            <a:r>
              <a:rPr lang="sv-SE" dirty="0"/>
              <a:t>.</a:t>
            </a:r>
          </a:p>
          <a:p>
            <a:r>
              <a:rPr lang="sv-SE" dirty="0"/>
              <a:t>78% av patienter av patienter berättar sin historia inom 2 minuter. </a:t>
            </a:r>
          </a:p>
          <a:p>
            <a:r>
              <a:rPr lang="sv-SE" dirty="0"/>
              <a:t>3/4 av vårdgivare avbryter patienten inom loppet av 10-20 sekunder.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5107577" y="4530539"/>
            <a:ext cx="2148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" dirty="0" err="1"/>
              <a:t>Langewitz</a:t>
            </a:r>
            <a:r>
              <a:rPr lang="sv-SE" sz="600" dirty="0"/>
              <a:t> (2002) BMJ, 325</a:t>
            </a:r>
          </a:p>
          <a:p>
            <a:r>
              <a:rPr lang="sv-SE" sz="600" dirty="0" err="1"/>
              <a:t>Ospina</a:t>
            </a:r>
            <a:r>
              <a:rPr lang="sv-SE" sz="600" dirty="0"/>
              <a:t> et al (2019) J Gen Intern Med, 34(1).</a:t>
            </a:r>
          </a:p>
          <a:p>
            <a:r>
              <a:rPr lang="sv-SE" sz="600" dirty="0"/>
              <a:t>Beckman et al (1984) Ann </a:t>
            </a:r>
            <a:r>
              <a:rPr lang="sv-SE" sz="600" dirty="0" err="1"/>
              <a:t>Int</a:t>
            </a:r>
            <a:r>
              <a:rPr lang="sv-SE" sz="600" dirty="0"/>
              <a:t> Med, 101(5)</a:t>
            </a:r>
          </a:p>
        </p:txBody>
      </p:sp>
    </p:spTree>
    <p:extLst>
      <p:ext uri="{BB962C8B-B14F-4D97-AF65-F5344CB8AC3E}">
        <p14:creationId xmlns:p14="http://schemas.microsoft.com/office/powerpoint/2010/main" val="93430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Anamnes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Debut, lokalisation, dygnsvariation, intensitet (VAS/NRS), smärtadjektiv (molande, brännande, skärande, huggande). </a:t>
            </a:r>
          </a:p>
          <a:p>
            <a:r>
              <a:rPr lang="sv-SE" dirty="0"/>
              <a:t>Livssituation (fysisk aktivitet, jobb, relationer, boendesituation)</a:t>
            </a:r>
          </a:p>
          <a:p>
            <a:r>
              <a:rPr lang="sv-SE" dirty="0"/>
              <a:t>Bakomliggande sjukdomar, rökning/alkohol och sömn</a:t>
            </a:r>
          </a:p>
          <a:p>
            <a:r>
              <a:rPr lang="sv-SE" dirty="0"/>
              <a:t>Egen uppfattning (gula flaggor), behov och förväntningar/mål.</a:t>
            </a:r>
          </a:p>
          <a:p>
            <a:endParaRPr lang="sv-SE" dirty="0"/>
          </a:p>
          <a:p>
            <a:r>
              <a:rPr lang="sv-SE" dirty="0"/>
              <a:t>Diagnosspecifika följdfrågor </a:t>
            </a:r>
          </a:p>
        </p:txBody>
      </p:sp>
    </p:spTree>
    <p:extLst>
      <p:ext uri="{BB962C8B-B14F-4D97-AF65-F5344CB8AC3E}">
        <p14:creationId xmlns:p14="http://schemas.microsoft.com/office/powerpoint/2010/main" val="6179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512806"/>
          </a:xfrm>
        </p:spPr>
        <p:txBody>
          <a:bodyPr/>
          <a:lstStyle/>
          <a:p>
            <a:r>
              <a:rPr lang="sv-SE" dirty="0"/>
              <a:t>Inspektion – vad tittar vi efter?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001" y="1050325"/>
            <a:ext cx="6447501" cy="3480698"/>
          </a:xfrm>
        </p:spPr>
        <p:txBody>
          <a:bodyPr/>
          <a:lstStyle/>
          <a:p>
            <a:r>
              <a:rPr lang="sv-SE" dirty="0"/>
              <a:t>Hudförändringar</a:t>
            </a:r>
          </a:p>
          <a:p>
            <a:pPr lvl="1"/>
            <a:r>
              <a:rPr lang="sv-SE" dirty="0"/>
              <a:t>Blåmärke, ärr, rodnad, cyanos, trofiska förändringar</a:t>
            </a:r>
          </a:p>
          <a:p>
            <a:r>
              <a:rPr lang="sv-SE" dirty="0"/>
              <a:t>Felställningar	</a:t>
            </a:r>
          </a:p>
          <a:p>
            <a:pPr lvl="1"/>
            <a:r>
              <a:rPr lang="sv-SE" dirty="0"/>
              <a:t>Låga fotvalv, </a:t>
            </a:r>
            <a:r>
              <a:rPr lang="sv-SE" dirty="0" err="1"/>
              <a:t>varus-valgus</a:t>
            </a:r>
            <a:r>
              <a:rPr lang="sv-SE" dirty="0"/>
              <a:t>, </a:t>
            </a:r>
            <a:r>
              <a:rPr lang="sv-SE" dirty="0" err="1"/>
              <a:t>antalgisk</a:t>
            </a:r>
            <a:r>
              <a:rPr lang="sv-SE" dirty="0"/>
              <a:t> position</a:t>
            </a:r>
          </a:p>
          <a:p>
            <a:r>
              <a:rPr lang="sv-SE" dirty="0"/>
              <a:t>Svullnad</a:t>
            </a:r>
          </a:p>
          <a:p>
            <a:r>
              <a:rPr lang="sv-SE" dirty="0" err="1"/>
              <a:t>Hypotrofi</a:t>
            </a:r>
            <a:endParaRPr lang="sv-SE" dirty="0"/>
          </a:p>
          <a:p>
            <a:pPr lvl="1"/>
            <a:r>
              <a:rPr lang="sv-SE" dirty="0"/>
              <a:t>Ruptur? Inaktivitet?</a:t>
            </a:r>
          </a:p>
          <a:p>
            <a:r>
              <a:rPr lang="sv-SE" dirty="0"/>
              <a:t>Hypertrofi</a:t>
            </a:r>
          </a:p>
          <a:p>
            <a:pPr marL="3429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271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Inspektion i rörelse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000" y="1620442"/>
            <a:ext cx="5997832" cy="2910580"/>
          </a:xfrm>
        </p:spPr>
        <p:txBody>
          <a:bodyPr>
            <a:normAutofit/>
          </a:bodyPr>
          <a:lstStyle/>
          <a:p>
            <a:r>
              <a:rPr lang="sv-SE" dirty="0"/>
              <a:t>Börjar redan från väntrummet, då rörelser är omedvetna. Hur tar patienten av sig kläderna, uppresning från sittande och promenad från väntrummet kan ge värdefull information.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Gångmönster: Steglängd, hälta, vaggande gång, armrörelser?</a:t>
            </a:r>
          </a:p>
          <a:p>
            <a:endParaRPr lang="sv-SE" dirty="0"/>
          </a:p>
          <a:p>
            <a:r>
              <a:rPr lang="sv-SE" dirty="0"/>
              <a:t>Sammansatta/funktionella rörelser</a:t>
            </a:r>
          </a:p>
          <a:p>
            <a:pPr lvl="1"/>
            <a:r>
              <a:rPr lang="sv-SE" dirty="0"/>
              <a:t>Be patienten visa vilka rörelser som hen upplever att de har problem med. </a:t>
            </a:r>
          </a:p>
        </p:txBody>
      </p:sp>
    </p:spTree>
    <p:extLst>
      <p:ext uri="{BB962C8B-B14F-4D97-AF65-F5344CB8AC3E}">
        <p14:creationId xmlns:p14="http://schemas.microsoft.com/office/powerpoint/2010/main" val="1372736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normal rörlighet?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Individuella variationer</a:t>
            </a:r>
          </a:p>
          <a:p>
            <a:r>
              <a:rPr lang="sv-SE" dirty="0"/>
              <a:t>Jämför bilateralt</a:t>
            </a:r>
          </a:p>
          <a:p>
            <a:r>
              <a:rPr lang="sv-SE" dirty="0"/>
              <a:t>Förhållandet mellan aktiv – passiv rörlighet</a:t>
            </a:r>
          </a:p>
          <a:p>
            <a:r>
              <a:rPr lang="sv-SE" dirty="0"/>
              <a:t>”Looks </a:t>
            </a:r>
            <a:r>
              <a:rPr lang="sv-SE" dirty="0" err="1"/>
              <a:t>easy</a:t>
            </a:r>
            <a:r>
              <a:rPr lang="sv-SE" dirty="0"/>
              <a:t>, </a:t>
            </a:r>
            <a:r>
              <a:rPr lang="sv-SE" dirty="0" err="1"/>
              <a:t>feels</a:t>
            </a:r>
            <a:r>
              <a:rPr lang="sv-SE" dirty="0"/>
              <a:t> </a:t>
            </a:r>
            <a:r>
              <a:rPr lang="sv-SE" dirty="0" err="1"/>
              <a:t>easy</a:t>
            </a:r>
            <a:r>
              <a:rPr lang="sv-SE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564715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8385C3-BFF7-0419-9266-33D7F59B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Överrörlighet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E9B3231-2E82-6BE7-C0F6-B3CA00B356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5625" y="1620838"/>
            <a:ext cx="4751587" cy="2909887"/>
          </a:xfr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7799E0-D369-0DBE-776C-69D547E3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3611-8D9B-44F9-BFF0-C65953DEB7BF}" type="datetime1">
              <a:rPr lang="sv-SE" smtClean="0"/>
              <a:t>2024-06-05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5E9688-A430-6322-6EAF-403FF30AE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err="1"/>
              <a:t>Beightonscore</a:t>
            </a:r>
            <a:r>
              <a:rPr lang="sv-SE" dirty="0"/>
              <a:t>: </a:t>
            </a:r>
            <a:r>
              <a:rPr lang="sv-SE" dirty="0">
                <a:hlinkClick r:id="rId3"/>
              </a:rPr>
              <a:t>Hypermobilitetsspektrumstörning - Nationellt kliniskt kunskapsstöd (nationelltklinisktkunskapsstod.se)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432676"/>
      </p:ext>
    </p:extLst>
  </p:cSld>
  <p:clrMapOvr>
    <a:masterClrMapping/>
  </p:clrMapOvr>
</p:sld>
</file>

<file path=ppt/theme/theme1.xml><?xml version="1.0" encoding="utf-8"?>
<a:theme xmlns:a="http://schemas.openxmlformats.org/drawingml/2006/main" name="Begränsningsaspekten">
  <a:themeElements>
    <a:clrScheme name="Begränsningsaspekte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p:Policy xmlns:p="office.server.policy" id="" local="true">
  <p:Name>Informerande</p:Name>
  <p:Description/>
  <p:Statement/>
  <p:PolicyItems>
    <p:PolicyItem featureId="Microsoft.Office.RecordsManagement.PolicyFeatures.Expiration" staticId="0x010100D7963E0E5B7A40E5AEA07389401D709F007B1238BBD93543428C20870054E92DBF|1214505165" UniqueId="15436f43-43ec-43f4-afa0-3fdfa097cfae">
      <p:Name>Bevarande</p:Name>
      <p:Description>Automatisk schemaläggning av innehåll som ska bearbetas, och utföra en bevarandeåtgärd på innehåll som har nått sitt förfallodatum.</p:Description>
      <p:CustomData>
        <Schedules nextStageId="3" default="true">
          <Schedule type="Default">
            <stages>
              <data stageId="1" recur="true" offset="36" unit="months">
                <formula id="Microsoft.Office.RecordsManagement.PolicyFeatures.Expiration.Formula.BuiltIn">
                  <number>0</number>
                  <property>NLLThinningTime</property>
                  <propertyid>2793489f-7251-475b-a975-480031914936</propertyid>
                  <period>months</period>
                </formula>
                <action type="workflow" id="d9837362-db90-41fe-8d27-3f4e28fd673a"/>
              </data>
              <data stageId="2">
                <formula id="Microsoft.Office.RecordsManagement.PolicyFeatures.Expiration.Formula.BuiltIn">
                  <number>1</number>
                  <property>NLLThinningTime</property>
                  <propertyid>2793489f-7251-475b-a975-480031914936</propertyid>
                  <period>months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LLDiarienummer xmlns="http://schemas.microsoft.com/sharepoint/v3" xsi:nil="true"/>
    <VersionComment xmlns="http://schemas.microsoft.com/sharepoint/v3" xsi:nil="true"/>
    <NLLModifiedBy xmlns="http://schemas.microsoft.com/sharepoint/v3">Anna Beck</NLLModifiedBy>
    <NLLDocumentIDValue xmlns="http://schemas.microsoft.com/sharepoint/v3">ARBGRP814-62237006-361</NLLDocumentIDValue>
    <NLLInformationclass xmlns="http://schemas.microsoft.com/sharepoint/v3">Publik</NLLInformationclass>
    <AnsvarigQuickpart xmlns="http://schemas.microsoft.com/sharepoint/v3">Camilla Brännström</AnsvarigQuickpart>
    <NLLPublished xmlns="http://schemas.microsoft.com/sharepoint/v3" xsi:nil="true"/>
    <NLLStakeholder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Division Nära</TermName>
          <TermId xmlns="http://schemas.microsoft.com/office/infopath/2007/PartnerControls">bc153e3c-85ea-45cf-bce9-ae26fafd6374</TermId>
        </TermInfo>
      </Terms>
    </NLLStakeholderTaxHTField0>
    <NLLInformationCollectionTaxHTField0 xmlns="http://schemas.microsoft.com/sharepoint/v3">
      <Terms xmlns="http://schemas.microsoft.com/office/infopath/2007/PartnerControls"/>
    </NLLInformationCollectionTaxHTField0>
    <NLLThinningTime xmlns="http://schemas.microsoft.com/sharepoint/v3">2027-06-04T22:00:00+00:00</NLLThinningTime>
    <NLLPublishDateQuickpart xmlns="http://schemas.microsoft.com/sharepoint/v3">2024-06-05</NLLPublishDateQuickpart>
    <NLLPublishingstatus xmlns="http://schemas.microsoft.com/sharepoint/v3">Publicerad</NLLPublishingstatus>
    <NLLProducerPlac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Kompetensenheten</TermName>
          <TermId xmlns="http://schemas.microsoft.com/office/infopath/2007/PartnerControls">42e26e02-a456-42cb-bd9d-6e9d47651667</TermId>
        </TermInfo>
      </Terms>
    </NLLProducerPlaceTaxHTField0>
    <NLLEstablishedByQuickpart xmlns="http://schemas.microsoft.com/sharepoint/v3">Anna Beck</NLLEstablishedByQuickpart>
    <NLLPublishDate xmlns="http://schemas.microsoft.com/sharepoint/v3">2024-06-04T22:00:00+00:00</NLLPublishDate>
    <NLLDocument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Information</TermName>
          <TermId xmlns="http://schemas.microsoft.com/office/infopath/2007/PartnerControls">57688ad1-3070-4f9b-930d-380ac1e3f4f2</TermId>
        </TermInfo>
      </Terms>
    </NLLDocumentTypeTaxHTField0>
    <prdProcessTaxHTField0 xmlns="http://schemas.microsoft.com/sharepoint/v3">
      <Terms xmlns="http://schemas.microsoft.com/office/infopath/2007/PartnerControls"/>
    </prdProcessTaxHTField0>
    <NLLVersion xmlns="http://schemas.microsoft.com/sharepoint/v3">3.0</NLLVersion>
    <NLLEstablishedBy xmlns="http://schemas.microsoft.com/sharepoint/v3">
      <UserInfo>
        <DisplayName>Anna Beck</DisplayName>
        <AccountId>1180</AccountId>
        <AccountType/>
      </UserInfo>
    </NLLEstablishedBy>
    <NLLLockWorkflows xmlns="http://schemas.microsoft.com/sharepoint/v3">false</NLLLockWorkflows>
    <TaxKeywordTaxHTField xmlns="c7918ce9-5289-4a18-805d-4141408e948c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kompetensenheten-rörelseorgan</TermName>
          <TermId xmlns="http://schemas.microsoft.com/office/infopath/2007/PartnerControls">dc4fb7a3-e5cc-4db4-a31c-14f5a599ea24</TermId>
        </TermInfo>
      </Terms>
    </TaxKeywordTaxHTField>
    <_dlc_DocId xmlns="c7918ce9-5289-4a18-805d-4141408e948c">ARBGRP814-62237006-361</_dlc_DocId>
    <_dlc_DocIdUrl xmlns="c7918ce9-5289-4a18-805d-4141408e948c">
      <Url>http://spportal.extvis.local/process/administrativ/_layouts/15/DocIdRedir.aspx?ID=ARBGRP814-62237006-361</Url>
      <Description>ARBGRP814-62237006-361</Description>
    </_dlc_DocIdUrl>
    <_dlc_DocIdPersistId xmlns="c7918ce9-5289-4a18-805d-4141408e948c">true</_dlc_DocIdPersistId>
    <_dlc_ExpireDateSaved xmlns="http://schemas.microsoft.com/sharepoint/v3" xsi:nil="true"/>
    <_dlc_ExpireDate xmlns="http://schemas.microsoft.com/sharepoint/v3">2027-07-04T22:00:00+00:00</_dlc_ExpireDate>
    <VISResponsible xmlns="e1dec489-f745-4ed5-9c00-958a11aea6df">
      <UserInfo>
        <DisplayName>Camilla Brännström</DisplayName>
        <AccountId>428</AccountId>
        <AccountType/>
      </UserInfo>
    </VISResponsible>
    <VIS_DocumentId xmlns="e1dec489-f745-4ed5-9c00-958a11aea6df">
      <Url>https://samarbeta.nll.se/producentplats/kompetensenheten/_layouts/15/DocIdRedir.aspx?ID=ARBGRP814-62237006-361</Url>
      <Description>ARBGRP814-62237006-361</Description>
    </VIS_DocumentId>
    <DocumentStatus xmlns="e1dec489-f745-4ed5-9c00-958a11aea6df">
      <Url>https://samarbeta.nll.se/producentplats/kompetensenheten/_layouts/15/wrkstat.aspx?List=77f33979-66c4-45c8-9f24-50cd919a6bc8&amp;WorkflowInstanceName=ed5944b5-80f1-468f-893a-8301d616bb66</Url>
      <Description>Publicerad</Description>
    </DocumentStatus>
    <_dlc_Exempt xmlns="http://schemas.microsoft.com/sharepoint/v3">false</_dlc_Exemp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nformerande dokument" ma:contentTypeID="0x010100D7963E0E5B7A40E5AEA07389401D709F007B1238BBD93543428C20870054E92DBF0100907CEEA6569A954C976B7824CE75F91F" ma:contentTypeVersion="1901" ma:contentTypeDescription="Informerande dokument" ma:contentTypeScope="" ma:versionID="707839746edcbaaa9aa34854d64856ee">
  <xsd:schema xmlns:xsd="http://www.w3.org/2001/XMLSchema" xmlns:xs="http://www.w3.org/2001/XMLSchema" xmlns:p="http://schemas.microsoft.com/office/2006/metadata/properties" xmlns:ns1="http://schemas.microsoft.com/sharepoint/v3" xmlns:ns2="c7918ce9-5289-4a18-805d-4141408e948c" xmlns:ns3="e1dec489-f745-4ed5-9c00-958a11aea6df" targetNamespace="http://schemas.microsoft.com/office/2006/metadata/properties" ma:root="true" ma:fieldsID="5d4a77ae3822e7c307aa6591e85fc8cf" ns1:_="" ns2:_="" ns3:_="">
    <xsd:import namespace="http://schemas.microsoft.com/sharepoint/v3"/>
    <xsd:import namespace="c7918ce9-5289-4a18-805d-4141408e948c"/>
    <xsd:import namespace="e1dec489-f745-4ed5-9c00-958a11aea6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VIS_DocumentId" minOccurs="0"/>
                <xsd:element ref="ns1:NLLStakeholderTaxHTField0" minOccurs="0"/>
                <xsd:element ref="ns2:TaxKeywordTaxHTField" minOccurs="0"/>
                <xsd:element ref="ns3:DocumentStatus" minOccurs="0"/>
                <xsd:element ref="ns1:NLLInformationclass"/>
                <xsd:element ref="ns1:NLLThinningTime" minOccurs="0"/>
                <xsd:element ref="ns3:VISResponsible"/>
                <xsd:element ref="ns1:AnsvarigQuickpart" minOccurs="0"/>
                <xsd:element ref="ns1:NLLDocumentTypeTaxHTField0" minOccurs="0"/>
                <xsd:element ref="ns1:_dlc_Exempt" minOccurs="0"/>
                <xsd:element ref="ns1:_dlc_ExpireDateSaved" minOccurs="0"/>
                <xsd:element ref="ns1:_dlc_ExpireDate" minOccurs="0"/>
                <xsd:element ref="ns1:prdProcessTaxHTField0" minOccurs="0"/>
                <xsd:element ref="ns1:NLLVersion" minOccurs="0"/>
                <xsd:element ref="ns1:NLLModifiedBy" minOccurs="0"/>
                <xsd:element ref="ns1:NLLDocumentIDValue" minOccurs="0"/>
                <xsd:element ref="ns1:NLLPublishingstatus" minOccurs="0"/>
                <xsd:element ref="ns1:NLLDiarienummer" minOccurs="0"/>
                <xsd:element ref="ns1:NLLPublishDate" minOccurs="0"/>
                <xsd:element ref="ns1:NLLInformationCollectionTaxHTField0" minOccurs="0"/>
                <xsd:element ref="ns1:NLLProducerPlaceTaxHTField0" minOccurs="0"/>
                <xsd:element ref="ns1:NLLEstablishedBy"/>
                <xsd:element ref="ns1:NLLEstablishedByQuickpart" minOccurs="0"/>
                <xsd:element ref="ns1:VersionComment" minOccurs="0"/>
                <xsd:element ref="ns1:NLLPublishDateQuickpart" minOccurs="0"/>
                <xsd:element ref="ns1:NLLLockWorkflows" minOccurs="0"/>
                <xsd:element ref="ns1:NLLPublish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LLStakeholderTaxHTField0" ma:index="13" nillable="true" ma:taxonomy="true" ma:internalName="NLLStakeholderTaxHTField0" ma:taxonomyFieldName="NLLStakeholder" ma:displayName="Gäller för verksamhet" ma:fieldId="{fc9b4796-81cc-4809-b89e-b480826c68b7}" ma:taxonomyMulti="true" ma:sspId="39d54842-4abd-4019-b0bf-19e71d696155" ma:termSetId="012a677c-9277-4d4c-83ea-a9768cc277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Informationclass" ma:index="17" ma:displayName="Informationsklass" ma:internalName="NLLInformationclass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NLLThinningTime" ma:index="19" nillable="true" ma:displayName="Gallringsfrist" ma:format="DateOnly" ma:hidden="true" ma:internalName="NLLThinningTime">
      <xsd:simpleType>
        <xsd:restriction base="dms:DateTime"/>
      </xsd:simpleType>
    </xsd:element>
    <xsd:element name="AnsvarigQuickpart" ma:index="21" nillable="true" ma:displayName="AnsvarigQuickpart" ma:hidden="true" ma:internalName="AnsvarigQuickpart">
      <xsd:simpleType>
        <xsd:restriction base="dms:Text"/>
      </xsd:simpleType>
    </xsd:element>
    <xsd:element name="NLLDocumentTypeTaxHTField0" ma:index="23" ma:taxonomy="true" ma:internalName="NLLDocumentTypeTaxHTField0" ma:taxonomyFieldName="NLLDocumentType" ma:displayName="Dokumenttyp" ma:fieldId="{38578a5b-744a-40d6-84e1-ab48bc8b5a57}" ma:sspId="39d54842-4abd-4019-b0bf-19e71d696155" ma:termSetId="52dfd850-14dd-4e84-a867-57b1223f01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Exempt" ma:index="24" nillable="true" ma:displayName="Undanta från princip" ma:hidden="true" ma:internalName="_dlc_Exempt" ma:readOnly="true">
      <xsd:simpleType>
        <xsd:restriction base="dms:Unknown"/>
      </xsd:simpleType>
    </xsd:element>
    <xsd:element name="_dlc_ExpireDateSaved" ma:index="25" nillable="true" ma:displayName="Originalförfallodag" ma:hidden="true" ma:internalName="_dlc_ExpireDateSaved" ma:readOnly="true">
      <xsd:simpleType>
        <xsd:restriction base="dms:DateTime"/>
      </xsd:simpleType>
    </xsd:element>
    <xsd:element name="_dlc_ExpireDate" ma:index="26" nillable="true" ma:displayName="Förfallodatum" ma:description="" ma:hidden="true" ma:indexed="true" ma:internalName="_dlc_ExpireDate" ma:readOnly="true">
      <xsd:simpleType>
        <xsd:restriction base="dms:DateTime"/>
      </xsd:simpleType>
    </xsd:element>
    <xsd:element name="prdProcessTaxHTField0" ma:index="27" nillable="true" ma:taxonomy="true" ma:internalName="prdProcessTaxHTField0" ma:taxonomyFieldName="prdProcess" ma:displayName="Process" ma:fieldId="{7458416b-87c5-4f2a-97ed-9ee5dd1e516d}" ma:taxonomyMulti="true" ma:sspId="39d54842-4abd-4019-b0bf-19e71d696155" ma:termSetId="747d8a4a-b066-47e6-b826-8f1c93ac40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Version" ma:index="28" nillable="true" ma:displayName="Version" ma:internalName="NLLVersion" ma:readOnly="false">
      <xsd:simpleType>
        <xsd:restriction base="dms:Text"/>
      </xsd:simpleType>
    </xsd:element>
    <xsd:element name="NLLModifiedBy" ma:index="29" nillable="true" ma:displayName="Upprättad av" ma:hidden="true" ma:internalName="NLLModifiedBy">
      <xsd:simpleType>
        <xsd:restriction base="dms:Text"/>
      </xsd:simpleType>
    </xsd:element>
    <xsd:element name="NLLDocumentIDValue" ma:index="30" nillable="true" ma:displayName="Dokument-Id Värde" ma:hidden="true" ma:internalName="NLLDocumentIDValue">
      <xsd:simpleType>
        <xsd:restriction base="dms:Text"/>
      </xsd:simpleType>
    </xsd:element>
    <xsd:element name="NLLPublishingstatus" ma:index="31" nillable="true" ma:displayName="Publiceringsstatus" ma:internalName="NLLPublishingstatus" ma:readOnly="false">
      <xsd:simpleType>
        <xsd:restriction base="dms:Choice">
          <xsd:enumeration value="Ej Publicerad"/>
          <xsd:enumeration value="Publicerad"/>
          <xsd:enumeration value="Avpublicerad"/>
          <xsd:enumeration value="Revidering krävs"/>
          <xsd:enumeration value="Revidering pågår"/>
        </xsd:restriction>
      </xsd:simpleType>
    </xsd:element>
    <xsd:element name="NLLDiarienummer" ma:index="32" nillable="true" ma:displayName="Diarienummer" ma:description="" ma:internalName="NLLDiarienummer" ma:readOnly="false">
      <xsd:simpleType>
        <xsd:restriction base="dms:Text"/>
      </xsd:simpleType>
    </xsd:element>
    <xsd:element name="NLLPublishDate" ma:index="34" nillable="true" ma:displayName="Publiceringsdatum" ma:format="DateOnly" ma:hidden="true" ma:internalName="NLLPublishDate">
      <xsd:simpleType>
        <xsd:restriction base="dms:DateTime"/>
      </xsd:simpleType>
    </xsd:element>
    <xsd:element name="NLLInformationCollectionTaxHTField0" ma:index="35" nillable="true" ma:taxonomy="true" ma:internalName="NLLInformationCollectionTaxHTField0" ma:taxonomyFieldName="NLLInformationCollection" ma:displayName="Informationssamling" ma:fieldId="{5965f86f-d738-4017-88d8-24d6ef34a791}" ma:taxonomyMulti="true" ma:sspId="39d54842-4abd-4019-b0bf-19e71d696155" ma:termSetId="60e00f7a-77a4-4c71-b63e-bae2eb97b37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ProducerPlaceTaxHTField0" ma:index="37" nillable="true" ma:taxonomy="true" ma:internalName="NLLProducerPlaceTaxHTField0" ma:taxonomyFieldName="NLLProducerPlace" ma:displayName="Producentplats" ma:fieldId="{e174ebea-294d-44bc-9c09-0f97f1197811}" ma:sspId="39d54842-4abd-4019-b0bf-19e71d696155" ma:termSetId="45f1cc5b-3028-4a82-8c90-ecfb5e2e86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EstablishedBy" ma:index="38" ma:displayName="Upprättad av" ma:list="UserInfo" ma:SharePointGroup="0" ma:internalName="NLLEstablished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NLLEstablishedByQuickpart" ma:index="39" nillable="true" ma:displayName="Upprättad av Quickpart" ma:hidden="true" ma:internalName="NLLEstablishedByQuickpart">
      <xsd:simpleType>
        <xsd:restriction base="dms:Text"/>
      </xsd:simpleType>
    </xsd:element>
    <xsd:element name="VersionComment" ma:index="40" nillable="true" ma:displayName="Versionskommentar" ma:hidden="true" ma:internalName="VersionComment" ma:readOnly="false">
      <xsd:simpleType>
        <xsd:restriction base="dms:Text"/>
      </xsd:simpleType>
    </xsd:element>
    <xsd:element name="NLLPublishDateQuickpart" ma:index="41" nillable="true" ma:displayName="Publiceringsdatum Quickpart" ma:hidden="true" ma:internalName="NLLPublishDateQuickpart">
      <xsd:simpleType>
        <xsd:restriction base="dms:Text"/>
      </xsd:simpleType>
    </xsd:element>
    <xsd:element name="NLLLockWorkflows" ma:index="42" nillable="true" ma:displayName="ArbetsflödeKörs" ma:default="0" ma:hidden="true" ma:internalName="NLLLockWorkflows">
      <xsd:simpleType>
        <xsd:restriction base="dms:Boolean"/>
      </xsd:simpleType>
    </xsd:element>
    <xsd:element name="NLLPublished" ma:index="43" nillable="true" ma:displayName="Publicerad" ma:hidden="true" ma:internalName="NLLPublished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18ce9-5289-4a18-805d-4141408e94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TaxKeywordTaxHTField" ma:index="15" nillable="true" ma:taxonomy="true" ma:internalName="TaxKeywordTaxHTField" ma:taxonomyFieldName="TaxKeyword" ma:displayName="NLL-Nyckelord" ma:fieldId="{23f27201-bee3-471e-b2e7-b64fd8b7ca38}" ma:taxonomyMulti="true" ma:sspId="39d54842-4abd-4019-b0bf-19e71d69615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dec489-f745-4ed5-9c00-958a11aea6df" elementFormDefault="qualified">
    <xsd:import namespace="http://schemas.microsoft.com/office/2006/documentManagement/types"/>
    <xsd:import namespace="http://schemas.microsoft.com/office/infopath/2007/PartnerControls"/>
    <xsd:element name="VIS_DocumentId" ma:index="12" nillable="true" ma:displayName="Producentplats ID" ma:hidden="true" ma:internalName="VIS_Doc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ocumentStatus" ma:index="16" nillable="true" ma:displayName="Dokumentstatus" ma:hidden="true" ma:internalName="Dokumentstatu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VISResponsible" ma:index="20" ma:displayName="Ansvarig" ma:list="UserInfo" ma:internalName="VISResponsible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062EC1-5D59-4AE0-A6E4-11ABCF6C380F}"/>
</file>

<file path=customXml/itemProps2.xml><?xml version="1.0" encoding="utf-8"?>
<ds:datastoreItem xmlns:ds="http://schemas.openxmlformats.org/officeDocument/2006/customXml" ds:itemID="{13EEB631-19F9-4FF6-B700-AC887A251A13}">
  <ds:schemaRefs>
    <ds:schemaRef ds:uri="http://schemas.openxmlformats.org/package/2006/metadata/core-properties"/>
    <ds:schemaRef ds:uri="http://schemas.microsoft.com/office/2006/metadata/properties"/>
    <ds:schemaRef ds:uri="40f73820-99f9-4fe3-b2a9-445e013d1ab9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5CD4E3F-2D31-4C13-A587-70C01A36C6DE}"/>
</file>

<file path=customXml/itemProps4.xml><?xml version="1.0" encoding="utf-8"?>
<ds:datastoreItem xmlns:ds="http://schemas.openxmlformats.org/officeDocument/2006/customXml" ds:itemID="{36363104-9FC9-4085-A652-9DC99C9D7C09}"/>
</file>

<file path=customXml/itemProps5.xml><?xml version="1.0" encoding="utf-8"?>
<ds:datastoreItem xmlns:ds="http://schemas.openxmlformats.org/officeDocument/2006/customXml" ds:itemID="{DFE02249-0C13-4054-8303-1727F7E93FD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686</Words>
  <Application>Microsoft Office PowerPoint</Application>
  <PresentationFormat>Bildspel på skärmen (16:9)</PresentationFormat>
  <Paragraphs>135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3" baseType="lpstr">
      <vt:lpstr>Arial</vt:lpstr>
      <vt:lpstr>Calibri</vt:lpstr>
      <vt:lpstr>f37-ginger-light</vt:lpstr>
      <vt:lpstr>Trebuchet MS</vt:lpstr>
      <vt:lpstr>Wingdings</vt:lpstr>
      <vt:lpstr>Wingdings 3</vt:lpstr>
      <vt:lpstr>Begränsningsaspekten</vt:lpstr>
      <vt:lpstr>Introduktion till undersökning av rörelseapparaten</vt:lpstr>
      <vt:lpstr>Innehåll</vt:lpstr>
      <vt:lpstr>Undersökningsschema</vt:lpstr>
      <vt:lpstr>Anamnes</vt:lpstr>
      <vt:lpstr>Anamnes</vt:lpstr>
      <vt:lpstr>Inspektion – vad tittar vi efter?</vt:lpstr>
      <vt:lpstr>Inspektion i rörelse</vt:lpstr>
      <vt:lpstr>Vad är normal rörlighet?</vt:lpstr>
      <vt:lpstr>Överrörlighet</vt:lpstr>
      <vt:lpstr>Kontraktil &amp; icke-kontraktil vävnad</vt:lpstr>
      <vt:lpstr>Ledrörlighet</vt:lpstr>
      <vt:lpstr>Ledrörlighet</vt:lpstr>
      <vt:lpstr>Ledrörlighet</vt:lpstr>
      <vt:lpstr>Ledrörlighet ”End-feel”</vt:lpstr>
      <vt:lpstr>Nervrörlighet</vt:lpstr>
      <vt:lpstr>Muskelfunktion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Rörelseapparaten Intro</dc:title>
  <dc:creator/>
  <cp:keywords>kompetensenheten-rörelseorgan</cp:keywords>
  <cp:lastModifiedBy>Anna Beck</cp:lastModifiedBy>
  <cp:revision>3</cp:revision>
  <cp:lastPrinted>2015-10-01T11:12:07Z</cp:lastPrinted>
  <dcterms:created xsi:type="dcterms:W3CDTF">2017-03-16T14:21:56Z</dcterms:created>
  <dcterms:modified xsi:type="dcterms:W3CDTF">2024-06-05T09:41:02Z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LLProducerPlace">
    <vt:lpwstr>8741;#Kompetensenheten|42e26e02-a456-42cb-bd9d-6e9d47651667</vt:lpwstr>
  </property>
  <property fmtid="{D5CDD505-2E9C-101B-9397-08002B2CF9AE}" pid="3" name="TaxKeyword">
    <vt:lpwstr>11252;#kompetensenheten-rörelseorgan|dc4fb7a3-e5cc-4db4-a31c-14f5a599ea24</vt:lpwstr>
  </property>
  <property fmtid="{D5CDD505-2E9C-101B-9397-08002B2CF9AE}" pid="4" name="CareActionCodeSurgical">
    <vt:lpwstr/>
  </property>
  <property fmtid="{D5CDD505-2E9C-101B-9397-08002B2CF9AE}" pid="5" name="NLLInformationCollection">
    <vt:lpwstr/>
  </property>
  <property fmtid="{D5CDD505-2E9C-101B-9397-08002B2CF9AE}" pid="6" name="NLLStakeholder">
    <vt:lpwstr>10577;#|bc153e3c-85ea-45cf-bce9-ae26fafd6374</vt:lpwstr>
  </property>
  <property fmtid="{D5CDD505-2E9C-101B-9397-08002B2CF9AE}" pid="7" name="PsychiatricCodeTaxHTField0">
    <vt:lpwstr/>
  </property>
  <property fmtid="{D5CDD505-2E9C-101B-9397-08002B2CF9AE}" pid="8" name="TLVCodeDiagnosisTaxHTField0">
    <vt:lpwstr/>
  </property>
  <property fmtid="{D5CDD505-2E9C-101B-9397-08002B2CF9AE}" pid="9" name="ContentTypeId">
    <vt:lpwstr>0x010100D7963E0E5B7A40E5AEA07389401D709F007B1238BBD93543428C20870054E92DBF0100907CEEA6569A954C976B7824CE75F91F</vt:lpwstr>
  </property>
  <property fmtid="{D5CDD505-2E9C-101B-9397-08002B2CF9AE}" pid="10" name="SpecialtyTaxHTField0">
    <vt:lpwstr/>
  </property>
  <property fmtid="{D5CDD505-2E9C-101B-9397-08002B2CF9AE}" pid="11" name="NLLMeetingType">
    <vt:lpwstr/>
  </property>
  <property fmtid="{D5CDD505-2E9C-101B-9397-08002B2CF9AE}" pid="12" name="CareActionCodeNonSurgical">
    <vt:lpwstr/>
  </property>
  <property fmtid="{D5CDD505-2E9C-101B-9397-08002B2CF9AE}" pid="13" name="CompulsoryActionTaxHTField0">
    <vt:lpwstr/>
  </property>
  <property fmtid="{D5CDD505-2E9C-101B-9397-08002B2CF9AE}" pid="14" name="NLLMtptCode">
    <vt:lpwstr/>
  </property>
  <property fmtid="{D5CDD505-2E9C-101B-9397-08002B2CF9AE}" pid="15" name="Specialty">
    <vt:lpwstr/>
  </property>
  <property fmtid="{D5CDD505-2E9C-101B-9397-08002B2CF9AE}" pid="16" name="ICD10Code">
    <vt:lpwstr/>
  </property>
  <property fmtid="{D5CDD505-2E9C-101B-9397-08002B2CF9AE}" pid="17" name="AnalysisNameTaxHTField0">
    <vt:lpwstr/>
  </property>
  <property fmtid="{D5CDD505-2E9C-101B-9397-08002B2CF9AE}" pid="18" name="NLLMeetingTypeTaxHTField0">
    <vt:lpwstr/>
  </property>
  <property fmtid="{D5CDD505-2E9C-101B-9397-08002B2CF9AE}" pid="19" name="CareActionCodeSurgicalTaxHTField0">
    <vt:lpwstr/>
  </property>
  <property fmtid="{D5CDD505-2E9C-101B-9397-08002B2CF9AE}" pid="20" name="PharmaceuticalCodeTaxHTField0">
    <vt:lpwstr/>
  </property>
  <property fmtid="{D5CDD505-2E9C-101B-9397-08002B2CF9AE}" pid="21" name="NLLDecisionLevelManagedTaxHTField0">
    <vt:lpwstr/>
  </property>
  <property fmtid="{D5CDD505-2E9C-101B-9397-08002B2CF9AE}" pid="22" name="NLLDecisionLevelManaged">
    <vt:lpwstr/>
  </property>
  <property fmtid="{D5CDD505-2E9C-101B-9397-08002B2CF9AE}" pid="23" name="ICD10CodeTaxHTField0">
    <vt:lpwstr/>
  </property>
  <property fmtid="{D5CDD505-2E9C-101B-9397-08002B2CF9AE}" pid="24" name="CompulsoryAction">
    <vt:lpwstr/>
  </property>
  <property fmtid="{D5CDD505-2E9C-101B-9397-08002B2CF9AE}" pid="25" name="RadiologicalCode">
    <vt:lpwstr/>
  </property>
  <property fmtid="{D5CDD505-2E9C-101B-9397-08002B2CF9AE}" pid="26" name="TLVCodeAction">
    <vt:lpwstr/>
  </property>
  <property fmtid="{D5CDD505-2E9C-101B-9397-08002B2CF9AE}" pid="27" name="prdProcess">
    <vt:lpwstr/>
  </property>
  <property fmtid="{D5CDD505-2E9C-101B-9397-08002B2CF9AE}" pid="28" name="References">
    <vt:lpwstr/>
  </property>
  <property fmtid="{D5CDD505-2E9C-101B-9397-08002B2CF9AE}" pid="29" name="TLVCodeDiagnosis">
    <vt:lpwstr/>
  </property>
  <property fmtid="{D5CDD505-2E9C-101B-9397-08002B2CF9AE}" pid="30" name="PharmaceuticalCode">
    <vt:lpwstr/>
  </property>
  <property fmtid="{D5CDD505-2E9C-101B-9397-08002B2CF9AE}" pid="31" name="ReferencesTaxHTField0">
    <vt:lpwstr/>
  </property>
  <property fmtid="{D5CDD505-2E9C-101B-9397-08002B2CF9AE}" pid="32" name="TLVCodeActionTaxHTField0">
    <vt:lpwstr/>
  </property>
  <property fmtid="{D5CDD505-2E9C-101B-9397-08002B2CF9AE}" pid="33" name="NLLProjectTypeTaxHTField0">
    <vt:lpwstr/>
  </property>
  <property fmtid="{D5CDD505-2E9C-101B-9397-08002B2CF9AE}" pid="34" name="PsychiatricCode">
    <vt:lpwstr/>
  </property>
  <property fmtid="{D5CDD505-2E9C-101B-9397-08002B2CF9AE}" pid="35" name="RadiologicalCodeTaxHTField0">
    <vt:lpwstr/>
  </property>
  <property fmtid="{D5CDD505-2E9C-101B-9397-08002B2CF9AE}" pid="36" name="NLLDocumentType">
    <vt:lpwstr>1465;#Information|57688ad1-3070-4f9b-930d-380ac1e3f4f2</vt:lpwstr>
  </property>
  <property fmtid="{D5CDD505-2E9C-101B-9397-08002B2CF9AE}" pid="37" name="NLLProjectType">
    <vt:lpwstr/>
  </property>
  <property fmtid="{D5CDD505-2E9C-101B-9397-08002B2CF9AE}" pid="38" name="AnalysisName">
    <vt:lpwstr/>
  </property>
  <property fmtid="{D5CDD505-2E9C-101B-9397-08002B2CF9AE}" pid="39" name="NLLMtptCodeTaxHTField0">
    <vt:lpwstr/>
  </property>
  <property fmtid="{D5CDD505-2E9C-101B-9397-08002B2CF9AE}" pid="40" name="CareActionCodeNonSurgicalTaxHTField0">
    <vt:lpwstr/>
  </property>
  <property fmtid="{D5CDD505-2E9C-101B-9397-08002B2CF9AE}" pid="41" name="NLLApprovedByQuickPart">
    <vt:lpwstr/>
  </property>
  <property fmtid="{D5CDD505-2E9C-101B-9397-08002B2CF9AE}" pid="42" name="NLLProjectDescription">
    <vt:lpwstr/>
  </property>
  <property fmtid="{D5CDD505-2E9C-101B-9397-08002B2CF9AE}" pid="43" name="NPUCode">
    <vt:lpwstr/>
  </property>
  <property fmtid="{D5CDD505-2E9C-101B-9397-08002B2CF9AE}" pid="44" name="NLLClosureDate">
    <vt:lpwstr/>
  </property>
  <property fmtid="{D5CDD505-2E9C-101B-9397-08002B2CF9AE}" pid="45" name="NLLProducerplaceID">
    <vt:lpwstr/>
  </property>
  <property fmtid="{D5CDD505-2E9C-101B-9397-08002B2CF9AE}" pid="46" name="NLLPublishedTemplate">
    <vt:lpwstr/>
  </property>
  <property fmtid="{D5CDD505-2E9C-101B-9397-08002B2CF9AE}" pid="47" name="NLLWFComment">
    <vt:lpwstr/>
  </property>
  <property fmtid="{D5CDD505-2E9C-101B-9397-08002B2CF9AE}" pid="48" name="NLLPTCName">
    <vt:lpwstr/>
  </property>
  <property fmtid="{D5CDD505-2E9C-101B-9397-08002B2CF9AE}" pid="49" name="NLLProjectUrl">
    <vt:lpwstr/>
  </property>
  <property fmtid="{D5CDD505-2E9C-101B-9397-08002B2CF9AE}" pid="50" name="NLLProjectStatus">
    <vt:lpwstr/>
  </property>
  <property fmtid="{D5CDD505-2E9C-101B-9397-08002B2CF9AE}" pid="51" name="NLLSteeringGroup">
    <vt:lpwstr/>
  </property>
  <property fmtid="{D5CDD505-2E9C-101B-9397-08002B2CF9AE}" pid="52" name="NLLTemplateStatus">
    <vt:lpwstr/>
  </property>
  <property fmtid="{D5CDD505-2E9C-101B-9397-08002B2CF9AE}" pid="53" name="NLLProjectLeader">
    <vt:lpwstr/>
  </property>
  <property fmtid="{D5CDD505-2E9C-101B-9397-08002B2CF9AE}" pid="55" name="NLLDefaultTemplate">
    <vt:lpwstr/>
  </property>
  <property fmtid="{D5CDD505-2E9C-101B-9397-08002B2CF9AE}" pid="56" name="NLLApprovedBy">
    <vt:lpwstr/>
  </property>
  <property fmtid="{D5CDD505-2E9C-101B-9397-08002B2CF9AE}" pid="57" name="NLLProjectVisitor">
    <vt:lpwstr/>
  </property>
  <property fmtid="{D5CDD505-2E9C-101B-9397-08002B2CF9AE}" pid="58" name="NLLProjectDivisionTaxHTField0">
    <vt:lpwstr/>
  </property>
  <property fmtid="{D5CDD505-2E9C-101B-9397-08002B2CF9AE}" pid="59" name="NLLProjectOwner">
    <vt:lpwstr/>
  </property>
  <property fmtid="{D5CDD505-2E9C-101B-9397-08002B2CF9AE}" pid="60" name="NPUCodeTaxHTField0">
    <vt:lpwstr/>
  </property>
  <property fmtid="{D5CDD505-2E9C-101B-9397-08002B2CF9AE}" pid="61" name="NLLTemplateFolderDescription">
    <vt:lpwstr/>
  </property>
  <property fmtid="{D5CDD505-2E9C-101B-9397-08002B2CF9AE}" pid="62" name="NLLProjectOrderStatus">
    <vt:lpwstr/>
  </property>
  <property fmtid="{D5CDD505-2E9C-101B-9397-08002B2CF9AE}" pid="63" name="NLLReferenceGroup">
    <vt:lpwstr/>
  </property>
  <property fmtid="{D5CDD505-2E9C-101B-9397-08002B2CF9AE}" pid="64" name="NLLInitiationDate">
    <vt:lpwstr/>
  </property>
  <property fmtid="{D5CDD505-2E9C-101B-9397-08002B2CF9AE}" pid="66" name="NLLProjectNr">
    <vt:lpwstr/>
  </property>
  <property fmtid="{D5CDD505-2E9C-101B-9397-08002B2CF9AE}" pid="67" name="NLLWindingUpDate">
    <vt:lpwstr/>
  </property>
  <property fmtid="{D5CDD505-2E9C-101B-9397-08002B2CF9AE}" pid="68" name="NLLPTCProcessTeam">
    <vt:lpwstr/>
  </property>
  <property fmtid="{D5CDD505-2E9C-101B-9397-08002B2CF9AE}" pid="69" name="NLLImplementationDate">
    <vt:lpwstr/>
  </property>
  <property fmtid="{D5CDD505-2E9C-101B-9397-08002B2CF9AE}" pid="70" name="NLLProjectDivision">
    <vt:lpwstr/>
  </property>
  <property fmtid="{D5CDD505-2E9C-101B-9397-08002B2CF9AE}" pid="71" name="NLLLatestProjectTrackingDate">
    <vt:lpwstr/>
  </property>
  <property fmtid="{D5CDD505-2E9C-101B-9397-08002B2CF9AE}" pid="72" name="NLLProjectTypeText">
    <vt:lpwstr/>
  </property>
  <property fmtid="{D5CDD505-2E9C-101B-9397-08002B2CF9AE}" pid="73" name="NLLEstablishingDate">
    <vt:lpwstr/>
  </property>
  <property fmtid="{D5CDD505-2E9C-101B-9397-08002B2CF9AE}" pid="74" name="NLLProjectMember">
    <vt:lpwstr/>
  </property>
  <property fmtid="{D5CDD505-2E9C-101B-9397-08002B2CF9AE}" pid="75" name="NLLProcessTeamLookup">
    <vt:lpwstr/>
  </property>
  <property fmtid="{D5CDD505-2E9C-101B-9397-08002B2CF9AE}" pid="76" name="TaxCatchAll">
    <vt:lpwstr>1465;#;#11252;#;#8741;#;#10577;#</vt:lpwstr>
  </property>
  <property fmtid="{D5CDD505-2E9C-101B-9397-08002B2CF9AE}" pid="77" name="NLLProjectLeaderDiv">
    <vt:lpwstr/>
  </property>
  <property fmtid="{D5CDD505-2E9C-101B-9397-08002B2CF9AE}" pid="78" name="NLLProjectName">
    <vt:lpwstr/>
  </property>
  <property fmtid="{D5CDD505-2E9C-101B-9397-08002B2CF9AE}" pid="79" name="_dlc_policyId">
    <vt:lpwstr>0x010100D7963E0E5B7A40E5AEA07389401D709F007B1238BBD93543428C20870054E92DBF|1214505165</vt:lpwstr>
  </property>
  <property fmtid="{D5CDD505-2E9C-101B-9397-08002B2CF9AE}" pid="80" name="ItemRetentionFormula">
    <vt:lpwstr>&lt;formula id="Microsoft.Office.RecordsManagement.PolicyFeatures.Expiration.Formula.BuiltIn"&gt;&lt;number&gt;1&lt;/number&gt;&lt;property&gt;NLLThinningTime&lt;/property&gt;&lt;propertyid&gt;2793489f-7251-475b-a975-480031914936&lt;/propertyid&gt;&lt;period&gt;months&lt;/period&gt;&lt;/formula&gt;</vt:lpwstr>
  </property>
  <property fmtid="{D5CDD505-2E9C-101B-9397-08002B2CF9AE}" pid="81" name="_dlc_DocIdItemGuid">
    <vt:lpwstr>677ad78e-d620-4251-bf99-9b4beaaff723</vt:lpwstr>
  </property>
  <property fmtid="{D5CDD505-2E9C-101B-9397-08002B2CF9AE}" pid="82" name="_dlc_ItemStageId">
    <vt:lpwstr/>
  </property>
  <property fmtid="{D5CDD505-2E9C-101B-9397-08002B2CF9AE}" pid="83" name="Order">
    <vt:r8>2996900</vt:r8>
  </property>
  <property fmtid="{D5CDD505-2E9C-101B-9397-08002B2CF9AE}" pid="84" name="xd_ProgID">
    <vt:lpwstr/>
  </property>
  <property fmtid="{D5CDD505-2E9C-101B-9397-08002B2CF9AE}" pid="85" name="_SourceUrl">
    <vt:lpwstr/>
  </property>
  <property fmtid="{D5CDD505-2E9C-101B-9397-08002B2CF9AE}" pid="86" name="_SharedFileIndex">
    <vt:lpwstr/>
  </property>
  <property fmtid="{D5CDD505-2E9C-101B-9397-08002B2CF9AE}" pid="87" name="TemplateUrl">
    <vt:lpwstr/>
  </property>
  <property fmtid="{D5CDD505-2E9C-101B-9397-08002B2CF9AE}" pid="89" name="NLLDecisionLevelGoverning">
    <vt:lpwstr/>
  </property>
  <property fmtid="{D5CDD505-2E9C-101B-9397-08002B2CF9AE}" pid="90" name="NLLFactOwner">
    <vt:lpwstr/>
  </property>
  <property fmtid="{D5CDD505-2E9C-101B-9397-08002B2CF9AE}" pid="91" name="NLLFactOwnerText">
    <vt:lpwstr/>
  </property>
  <property fmtid="{D5CDD505-2E9C-101B-9397-08002B2CF9AE}" pid="92" name="xd_Signature">
    <vt:bool>false</vt:bool>
  </property>
  <property fmtid="{D5CDD505-2E9C-101B-9397-08002B2CF9AE}" pid="93" name="NLLDecisionLevel">
    <vt:lpwstr/>
  </property>
  <property fmtid="{D5CDD505-2E9C-101B-9397-08002B2CF9AE}" pid="94" name="NLLPTCProcessLeader">
    <vt:lpwstr/>
  </property>
  <property fmtid="{D5CDD505-2E9C-101B-9397-08002B2CF9AE}" pid="96" name="NLLPTCVISEditor">
    <vt:lpwstr/>
  </property>
</Properties>
</file>